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311" r:id="rId2"/>
    <p:sldId id="256" r:id="rId3"/>
    <p:sldId id="312" r:id="rId4"/>
    <p:sldId id="325" r:id="rId5"/>
    <p:sldId id="304" r:id="rId6"/>
    <p:sldId id="306" r:id="rId7"/>
    <p:sldId id="317" r:id="rId8"/>
    <p:sldId id="322" r:id="rId9"/>
    <p:sldId id="313" r:id="rId10"/>
    <p:sldId id="323" r:id="rId11"/>
    <p:sldId id="314" r:id="rId12"/>
    <p:sldId id="324" r:id="rId13"/>
    <p:sldId id="326" r:id="rId14"/>
    <p:sldId id="330" r:id="rId15"/>
    <p:sldId id="329" r:id="rId16"/>
    <p:sldId id="327" r:id="rId17"/>
    <p:sldId id="332" r:id="rId18"/>
    <p:sldId id="331" r:id="rId19"/>
    <p:sldId id="328" r:id="rId20"/>
    <p:sldId id="316" r:id="rId21"/>
    <p:sldId id="319" r:id="rId22"/>
    <p:sldId id="320" r:id="rId23"/>
    <p:sldId id="32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9003AE5-C3AB-459C-BCCB-87708670E540}">
          <p14:sldIdLst>
            <p14:sldId id="311"/>
            <p14:sldId id="256"/>
            <p14:sldId id="312"/>
          </p14:sldIdLst>
        </p14:section>
        <p14:section name="Evidence" id="{47C5491E-F5E8-4AF9-B46A-8EB50B196169}">
          <p14:sldIdLst>
            <p14:sldId id="325"/>
            <p14:sldId id="304"/>
            <p14:sldId id="306"/>
            <p14:sldId id="317"/>
          </p14:sldIdLst>
        </p14:section>
        <p14:section name="Components of Meta-analysis" id="{9E885245-A345-43CF-BAE3-6EFD075A7D33}">
          <p14:sldIdLst>
            <p14:sldId id="322"/>
            <p14:sldId id="313"/>
            <p14:sldId id="323"/>
            <p14:sldId id="314"/>
          </p14:sldIdLst>
        </p14:section>
        <p14:section name="Homeopathy meta-analysis" id="{7E62DFE1-EEF6-4236-8760-0C150F8B11C0}">
          <p14:sldIdLst>
            <p14:sldId id="324"/>
            <p14:sldId id="326"/>
            <p14:sldId id="330"/>
            <p14:sldId id="329"/>
            <p14:sldId id="327"/>
            <p14:sldId id="332"/>
            <p14:sldId id="331"/>
            <p14:sldId id="328"/>
          </p14:sldIdLst>
        </p14:section>
        <p14:section name="Wrap-up" id="{49C4B3BA-E8DE-4611-A8AB-A89BD7FF890A}">
          <p14:sldIdLst>
            <p14:sldId id="316"/>
            <p14:sldId id="319"/>
            <p14:sldId id="320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cob" initials="je" lastIdx="4" clrIdx="0">
    <p:extLst>
      <p:ext uri="{19B8F6BF-5375-455C-9EA6-DF929625EA0E}">
        <p15:presenceInfo xmlns:p15="http://schemas.microsoft.com/office/powerpoint/2012/main" userId="jaco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2126"/>
    <a:srgbClr val="9DC3E6"/>
    <a:srgbClr val="1777B6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06" autoAdjust="0"/>
    <p:restoredTop sz="84465" autoAdjust="0"/>
  </p:normalViewPr>
  <p:slideViewPr>
    <p:cSldViewPr snapToGrid="0" snapToObjects="1">
      <p:cViewPr varScale="1">
        <p:scale>
          <a:sx n="111" d="100"/>
          <a:sy n="111" d="100"/>
        </p:scale>
        <p:origin x="4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E5F14-E0E7-4EF2-B89A-72FFCB96C6A6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8DF5DD-3B60-4E09-B03D-0C21E18B4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46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DF5DD-3B60-4E09-B03D-0C21E18B4B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24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Funnel 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DF5DD-3B60-4E09-B03D-0C21E18B4B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67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Funnel 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DF5DD-3B60-4E09-B03D-0C21E18B4B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414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Are</a:t>
            </a:r>
            <a:r>
              <a:rPr lang="en-US" baseline="0" dirty="0" smtClean="0"/>
              <a:t> the authors selling a positive conclusion – that homeopathy works?</a:t>
            </a:r>
          </a:p>
          <a:p>
            <a:r>
              <a:rPr lang="en-US" baseline="0" dirty="0" smtClean="0"/>
              <a:t>Do you agree that more research is needed to have an informed scientific debate?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DF5DD-3B60-4E09-B03D-0C21E18B4B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21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Reviewed by Edzard Ernst who is</a:t>
            </a:r>
            <a:r>
              <a:rPr lang="en-US" baseline="0" dirty="0" smtClean="0"/>
              <a:t> a highly vocal critic of “alternative” medicine; my guess is he thought the authors/journals would be making fools of themselves by drawing attention to this study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DF5DD-3B60-4E09-B03D-0C21E18B4B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63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not a criticism of decisions – Jobs</a:t>
            </a:r>
            <a:r>
              <a:rPr lang="en-US" baseline="0" dirty="0" smtClean="0"/>
              <a:t> was a smart dude dealing with the best information he could find</a:t>
            </a:r>
          </a:p>
          <a:p>
            <a:r>
              <a:rPr lang="en-US" baseline="0" dirty="0" smtClean="0"/>
              <a:t>Cancer, surgery, chemotherapy are serious and scary decisions</a:t>
            </a:r>
          </a:p>
          <a:p>
            <a:r>
              <a:rPr lang="en-US" baseline="0" dirty="0" smtClean="0"/>
              <a:t>In hindsight, it’s easier to see that Jobs should have approached his cancer more aggressively with legit medical treatment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DF5DD-3B60-4E09-B03D-0C21E18B4B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0536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are the take-</a:t>
            </a:r>
            <a:r>
              <a:rPr lang="en-US" dirty="0" err="1" smtClean="0"/>
              <a:t>aways</a:t>
            </a:r>
            <a:r>
              <a:rPr lang="en-US" dirty="0" smtClean="0"/>
              <a:t> I promised</a:t>
            </a:r>
            <a:r>
              <a:rPr lang="en-US" baseline="0" dirty="0" smtClean="0"/>
              <a:t> you early in the semester. I hope I delivered on them. If not, please leave me some feedback!!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 got this image with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Midjourney</a:t>
            </a:r>
            <a:r>
              <a:rPr lang="en-US" baseline="0" dirty="0" smtClean="0"/>
              <a:t> with the prompt “watercolor painting of regular expressions”</a:t>
            </a:r>
          </a:p>
          <a:p>
            <a:r>
              <a:rPr lang="en-US" baseline="0" dirty="0" smtClean="0"/>
              <a:t>I liked that it came up with this human face that is colored and constructed with written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DF5DD-3B60-4E09-B03D-0C21E18B4B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378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Another </a:t>
            </a:r>
            <a:r>
              <a:rPr lang="en-US" dirty="0" err="1" smtClean="0"/>
              <a:t>Midjourney</a:t>
            </a:r>
            <a:r>
              <a:rPr lang="en-US" dirty="0" smtClean="0"/>
              <a:t> image, and I like that it’s a hopeful image.</a:t>
            </a:r>
          </a:p>
          <a:p>
            <a:r>
              <a:rPr lang="en-US" dirty="0" smtClean="0"/>
              <a:t>There is a wall of data and code on the right, you are in the center, and emanating</a:t>
            </a:r>
            <a:r>
              <a:rPr lang="en-US" baseline="0" dirty="0" smtClean="0"/>
              <a:t> from your guitar (your instrument, your laptop) is a ray of enlightenment!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DF5DD-3B60-4E09-B03D-0C21E18B4B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601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DF5DD-3B60-4E09-B03D-0C21E18B4B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15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Ioannidis argues for high-quality large-scale studies and carefully performed meta-analyses</a:t>
            </a:r>
          </a:p>
          <a:p>
            <a:r>
              <a:rPr lang="en-US" dirty="0" smtClean="0"/>
              <a:t>Left</a:t>
            </a:r>
            <a:r>
              <a:rPr lang="en-US" baseline="0" dirty="0" smtClean="0"/>
              <a:t> picture is really him; right picture is AI-generated and is too hilarious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DF5DD-3B60-4E09-B03D-0C21E18B4B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497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https://www.dailymail.co.uk/sciencetech/article-2569215/Humans-not-blame-global-warming-says-Greenpeace-founder-Patrick-Moore.html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DF5DD-3B60-4E09-B03D-0C21E18B4B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372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DF5DD-3B60-4E09-B03D-0C21E18B4B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009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Pyramid</a:t>
            </a:r>
            <a:r>
              <a:rPr lang="en-US" baseline="0" dirty="0" smtClean="0"/>
              <a:t> </a:t>
            </a:r>
            <a:r>
              <a:rPr lang="en-US" dirty="0" smtClean="0"/>
              <a:t>is not great because it gives the illusion that these support each other but that’s not necessarily always</a:t>
            </a:r>
            <a:r>
              <a:rPr lang="en-US" baseline="0" dirty="0" smtClean="0"/>
              <a:t> the case</a:t>
            </a:r>
          </a:p>
          <a:p>
            <a:r>
              <a:rPr lang="en-US" baseline="0" dirty="0" smtClean="0"/>
              <a:t>It’s more representative of abundance – high quality controlled trials are more rare compared to anecdotes, opinions, and garbage info on social media &amp; tabloids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DF5DD-3B60-4E09-B03D-0C21E18B4B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208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DF5DD-3B60-4E09-B03D-0C21E18B4B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423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</a:t>
            </a:r>
            <a:r>
              <a:rPr lang="en-US" baseline="0" dirty="0" smtClean="0"/>
              <a:t> are all the studies included – how many had low risk of bias?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DF5DD-3B60-4E09-B03D-0C21E18B4B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809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Forest 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8DF5DD-3B60-4E09-B03D-0C21E18B4B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01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3C094-54C2-B94A-AF1B-39031A02E9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1FC8B0-DBB8-F949-AEE0-9CB0E84DC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66153-8675-D84B-97EC-2615A1087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C3C42-D4F3-9545-810D-35806A39A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F7155-3E09-1E46-89BF-3852DEAFC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28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928C3-3541-324A-AA67-BF9EB9550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C9894A-926D-664E-A3B1-77A0B12616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7F651-3FB6-8647-9CD9-BE2ED1F72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FFDB1-8AA7-F34F-AD28-7EC028B71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3335A-B5CA-D04C-8C9D-FCFFB96F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251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F3B6BD-4005-DF41-9077-8CFD4E2B2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0BAB2E-762A-9C49-B8D6-6FFD3B5D5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3D6AF-DDF8-EC42-868A-97C16999F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70697-9333-BA4E-9A54-F6F63EC32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6EB0D-8445-9E43-B0AD-869CE9DC9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838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0BF10-F78B-0941-A890-9AAEC76EE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83785-43B0-F941-A03D-40D850BBC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90862-A590-2545-80F9-2F193F969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349BC-115B-954C-B63F-3CED0B9FB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2BEA5-3656-3C47-A21C-7A86CFBE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373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16A36-932F-9F4E-B3C3-283E87CFD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CB2CB-9F0F-4C4A-8258-ECB40EA9F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2853B-BA84-E14A-82E1-E229AC740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C4600-4668-DA4B-A252-6B5049FEE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D1512D-5D13-7B40-8EB8-DEEEBF00D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864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886CD-583E-BB4F-AD5A-8E59A2416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F3574-254A-AE4F-851D-3186742776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04E31-D66B-C742-851B-25DF660CC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3B9220-10B4-C24A-A555-87E4D15B2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66B55F-CC79-D541-9ABE-D9DF4C0E2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646608-C1EA-E248-8CB6-BF2F4808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284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9AC02-8ACF-9946-A15E-26AF688BB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AD3C71-F8AA-3A4A-9605-913EFD2F6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8668AB-472A-D24C-BE82-E36E692D63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F71E61-06F8-2148-99DB-745724B102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1EDCB6-4F99-5C40-9A1B-32D2A4995E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3B06EB-DE03-4348-AC18-00182C58D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B44C5D-149B-B44C-95CA-6025FE9EB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1E07E5-84A4-D649-A82B-2C26F37CE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85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5DAB1-FB42-1743-BA85-B5785CA8D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EAE764-0E65-3447-A6F0-84CE7BC4C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21FC23-0014-694F-8C3C-25D342AE1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AF3CC-75BA-BA4C-9DA5-C9EC8652B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75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864FD5-0A90-F944-BB89-780B224D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C51DBA-DEA1-4C44-825E-EC645630A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BF2B0-ACFE-C942-89B2-C1E5775F9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4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5342E-CE9D-5744-9866-B68FF3BA6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D7AA8-77DC-6548-8D39-D64C4F3F8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A45AA3-41AF-4F40-A37F-9F66611B4B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602CA-6792-C54C-9098-ED909536F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C45BFF-A705-A144-A779-6E5D4D976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CDBC1E-21CB-2647-B97B-1E7008B7B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20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7E6D4-EE5E-404D-95B2-21C050AAB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AD8392-DD4A-E845-B374-64533F4F55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4A23E6-B529-A346-8058-F98B7804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2A6FA3-B013-1949-A9CE-3CD9EB310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2ECEB-6AEA-C94A-A41A-D3CE19F3D862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D4E784-83C8-4C41-9D40-69ACA5B74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E539E5-4B93-3F4A-AB6D-31AC328A0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87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30574F-EC2D-F74F-96CE-58EFADB38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D902E-8794-7F46-A5B2-C71019777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9B3D6-61E8-1846-B355-259113370C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2ECEB-6AEA-C94A-A41A-D3CE19F3D862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819D2-D866-AE48-BBC0-D9CEAEBA54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953AE-D178-544F-9920-89B519947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E3C3E-5F2B-454A-B092-C7529FD75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019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ink.springer.com/article/10.1186/s13643-017-0445-3/peer-review" TargetMode="External"/><Relationship Id="rId5" Type="http://schemas.openxmlformats.org/officeDocument/2006/relationships/image" Target="../media/image22.jpg"/><Relationship Id="rId4" Type="http://schemas.openxmlformats.org/officeDocument/2006/relationships/hyperlink" Target="https://edzardernst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skepticsguide.org/" TargetMode="External"/><Relationship Id="rId2" Type="http://schemas.openxmlformats.org/officeDocument/2006/relationships/hyperlink" Target="https://sciencebasedmedicine.org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sychologytoday.com/us/blog/food-thought/201110/alternative-medicine-the-death-steve-job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d.com/talks/alex_edmans_what_to_trust_in_a_post_truth_worl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raining.cochrane.org/handbook/current/chapter-03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raining.cochrane.org/handbook/current/chapter-08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85749-3CF9-AF43-9AFA-8858834B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1F737-C768-7F40-B84E-032A87664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60242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Evidence</a:t>
            </a:r>
          </a:p>
          <a:p>
            <a:r>
              <a:rPr lang="en-US" dirty="0" smtClean="0"/>
              <a:t>Components of meta-analysis</a:t>
            </a:r>
          </a:p>
          <a:p>
            <a:r>
              <a:rPr lang="en-US" dirty="0" smtClean="0"/>
              <a:t>Pseudoscience, critical thinking</a:t>
            </a:r>
          </a:p>
          <a:p>
            <a:r>
              <a:rPr lang="en-US" dirty="0" smtClean="0"/>
              <a:t>Open office hours</a:t>
            </a:r>
          </a:p>
          <a:p>
            <a:endParaRPr lang="en-US" dirty="0"/>
          </a:p>
          <a:p>
            <a:r>
              <a:rPr lang="en-US" dirty="0" smtClean="0"/>
              <a:t>Presentations start NEXT WEDS!!</a:t>
            </a:r>
          </a:p>
          <a:p>
            <a:r>
              <a:rPr lang="en-US" dirty="0" smtClean="0"/>
              <a:t>10-15 </a:t>
            </a:r>
            <a:r>
              <a:rPr lang="en-US" dirty="0" err="1" smtClean="0"/>
              <a:t>mins</a:t>
            </a:r>
            <a:r>
              <a:rPr lang="en-US" dirty="0" smtClean="0"/>
              <a:t>: background, data source, a couple of figures you made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DO: </a:t>
            </a:r>
            <a:r>
              <a:rPr lang="en-US" dirty="0" smtClean="0"/>
              <a:t>show that you’ve put some effort into your project; try to have a narrative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DON’T: </a:t>
            </a:r>
            <a:r>
              <a:rPr lang="en-US" dirty="0" smtClean="0"/>
              <a:t>show groundbreaking research that will solve all major societal issues</a:t>
            </a:r>
          </a:p>
          <a:p>
            <a:r>
              <a:rPr lang="en-US" dirty="0" smtClean="0"/>
              <a:t>Sign-up sheet goes live 8p tonight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34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sizes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12644" cy="471064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Why not </a:t>
            </a:r>
            <a:r>
              <a:rPr lang="en-US" i="1" dirty="0" smtClean="0"/>
              <a:t>p</a:t>
            </a:r>
            <a:r>
              <a:rPr lang="en-US" dirty="0" smtClean="0"/>
              <a:t>-values?</a:t>
            </a:r>
          </a:p>
          <a:p>
            <a:r>
              <a:rPr lang="en-US" dirty="0" smtClean="0"/>
              <a:t>Statistical significance</a:t>
            </a:r>
          </a:p>
          <a:p>
            <a:pPr lvl="1"/>
            <a:r>
              <a:rPr lang="en-US" i="1" dirty="0" smtClean="0"/>
              <a:t>p</a:t>
            </a:r>
            <a:r>
              <a:rPr lang="en-US" dirty="0" smtClean="0"/>
              <a:t>-value makes a statistical statement about whether a result of one study is due to sampling</a:t>
            </a:r>
          </a:p>
          <a:p>
            <a:pPr lvl="1"/>
            <a:r>
              <a:rPr lang="en-US" dirty="0" smtClean="0"/>
              <a:t>Scales with N</a:t>
            </a:r>
          </a:p>
          <a:p>
            <a:r>
              <a:rPr lang="en-US" dirty="0" smtClean="0"/>
              <a:t>Clinical significance</a:t>
            </a:r>
          </a:p>
          <a:p>
            <a:pPr lvl="1"/>
            <a:r>
              <a:rPr lang="en-US" dirty="0" smtClean="0"/>
              <a:t>Effect size captures magnitude of a difference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An effect may be “statistically significant” but meaningless in real life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452105" y="2700909"/>
            <a:ext cx="0" cy="314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452105" y="5850509"/>
            <a:ext cx="370275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881082" y="4078153"/>
            <a:ext cx="417689" cy="17723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518902" y="4326509"/>
            <a:ext cx="417689" cy="1524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755037" y="4078153"/>
            <a:ext cx="417689" cy="17723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392857" y="4326509"/>
            <a:ext cx="417689" cy="1524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722108" y="4247487"/>
            <a:ext cx="0" cy="19292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096585" y="3981692"/>
            <a:ext cx="0" cy="19292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968603" y="3656000"/>
            <a:ext cx="0" cy="934366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0591851" y="3911095"/>
            <a:ext cx="0" cy="934366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040567" y="2519065"/>
            <a:ext cx="9332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 N</a:t>
            </a:r>
          </a:p>
          <a:p>
            <a:r>
              <a:rPr lang="en-US" dirty="0" smtClean="0"/>
              <a:t>low </a:t>
            </a:r>
            <a:r>
              <a:rPr lang="en-US" i="1" dirty="0" smtClean="0"/>
              <a:t>p</a:t>
            </a:r>
          </a:p>
          <a:p>
            <a:r>
              <a:rPr lang="en-US" i="1" dirty="0" smtClean="0"/>
              <a:t>d = 0.12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961393" y="2519065"/>
            <a:ext cx="9332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 N</a:t>
            </a:r>
          </a:p>
          <a:p>
            <a:r>
              <a:rPr lang="en-US" dirty="0" smtClean="0"/>
              <a:t>high </a:t>
            </a:r>
            <a:r>
              <a:rPr lang="en-US" i="1" dirty="0" smtClean="0"/>
              <a:t>p</a:t>
            </a:r>
          </a:p>
          <a:p>
            <a:r>
              <a:rPr lang="en-US" i="1" dirty="0" smtClean="0"/>
              <a:t>d = 0.12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343" y="365125"/>
            <a:ext cx="2316428" cy="199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64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How much N do you need, IF an effect exists?</a:t>
            </a:r>
          </a:p>
          <a:p>
            <a:r>
              <a:rPr lang="en-US" sz="2400" dirty="0" smtClean="0"/>
              <a:t>Need some preliminary data to compute (means and variance)</a:t>
            </a:r>
          </a:p>
          <a:p>
            <a:r>
              <a:rPr lang="en-US" sz="2400" dirty="0" smtClean="0"/>
              <a:t>“One limitation is the small sample size” translates “This study is under-powered”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45" y="3520335"/>
            <a:ext cx="7011378" cy="29817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810" y="4001294"/>
            <a:ext cx="3701683" cy="198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77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Homeopathy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8" b="7634"/>
          <a:stretch/>
        </p:blipFill>
        <p:spPr>
          <a:xfrm>
            <a:off x="2117639" y="1530051"/>
            <a:ext cx="7956722" cy="524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22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47" y="0"/>
            <a:ext cx="96523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2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317" y="0"/>
            <a:ext cx="94893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1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183" y="75253"/>
            <a:ext cx="5725324" cy="67827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7022" y="790222"/>
            <a:ext cx="1751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Forest plot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6385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455" y="0"/>
            <a:ext cx="8136467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7022" y="790222"/>
            <a:ext cx="1838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Funnel plot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702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51" y="248948"/>
            <a:ext cx="10959903" cy="645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3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18" y="1511438"/>
            <a:ext cx="11372965" cy="385078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62133" y="2743200"/>
            <a:ext cx="5881511" cy="28560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88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this get published?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83" y="1859387"/>
            <a:ext cx="8455610" cy="28142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076267" y="5350933"/>
            <a:ext cx="2687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/>
              </a:rPr>
              <a:t>Edzard Ernst, modern hero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022" y="1859387"/>
            <a:ext cx="2394404" cy="33228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5883" y="5350933"/>
            <a:ext cx="4057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6"/>
              </a:rPr>
              <a:t>You can read the authors’ responses here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0" y="1439333"/>
            <a:ext cx="1955800" cy="1955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85883" y="4276374"/>
            <a:ext cx="5656873" cy="3972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0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8E09F-CF97-E140-9C72-F6B8FE068F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0043"/>
            <a:ext cx="9144000" cy="2387600"/>
          </a:xfrm>
        </p:spPr>
        <p:txBody>
          <a:bodyPr/>
          <a:lstStyle/>
          <a:p>
            <a:r>
              <a:rPr lang="en-US" dirty="0" smtClean="0"/>
              <a:t>Meta-Analysis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0AF042A-18C2-374D-AC35-95ED4B28F8A5}"/>
              </a:ext>
            </a:extLst>
          </p:cNvPr>
          <p:cNvSpPr txBox="1">
            <a:spLocks/>
          </p:cNvSpPr>
          <p:nvPr/>
        </p:nvSpPr>
        <p:spPr>
          <a:xfrm>
            <a:off x="1676400" y="53546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Lab 10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39473" y="6092366"/>
            <a:ext cx="3498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Ioannidis, JPA. </a:t>
            </a:r>
            <a:r>
              <a:rPr lang="en-US" b="1" dirty="0" smtClean="0"/>
              <a:t>2005. </a:t>
            </a:r>
            <a:r>
              <a:rPr lang="en-US" i="1" dirty="0" err="1" smtClean="0"/>
              <a:t>PLoS</a:t>
            </a:r>
            <a:r>
              <a:rPr lang="en-US" i="1" dirty="0" smtClean="0"/>
              <a:t> Medicine</a:t>
            </a:r>
          </a:p>
          <a:p>
            <a:pPr algn="r"/>
            <a:r>
              <a:rPr lang="en-US" dirty="0" smtClean="0"/>
              <a:t>13,000 citations as of 4/2024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297" y="1902347"/>
            <a:ext cx="5719406" cy="406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8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Evidence-based vs. Science-based thinking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Are all research questions valid?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Remember Bayes:</a:t>
            </a:r>
          </a:p>
          <a:p>
            <a:r>
              <a:rPr lang="en-US" b="1" dirty="0" smtClean="0"/>
              <a:t>Evidence-based thinking </a:t>
            </a:r>
            <a:r>
              <a:rPr lang="en-US" dirty="0" smtClean="0"/>
              <a:t>weighs likelihood of a hypothesis given data</a:t>
            </a:r>
          </a:p>
          <a:p>
            <a:r>
              <a:rPr lang="en-US" b="1" dirty="0" smtClean="0"/>
              <a:t>Science-based thinking </a:t>
            </a:r>
            <a:r>
              <a:rPr lang="en-US" dirty="0" smtClean="0"/>
              <a:t>adds prior plausibility of a hypothesis</a:t>
            </a:r>
          </a:p>
          <a:p>
            <a:endParaRPr lang="en-US" dirty="0"/>
          </a:p>
          <a:p>
            <a:r>
              <a:rPr lang="en-US" b="1" dirty="0" smtClean="0"/>
              <a:t>Power:</a:t>
            </a:r>
            <a:r>
              <a:rPr lang="en-US" dirty="0" smtClean="0"/>
              <a:t> What’s the likelihood </a:t>
            </a:r>
            <a:r>
              <a:rPr lang="en-US" i="1" u="sng" dirty="0" smtClean="0"/>
              <a:t>Homeopathy works?</a:t>
            </a:r>
            <a:endParaRPr lang="en-US" b="1" i="1" u="sng" dirty="0" smtClean="0"/>
          </a:p>
          <a:p>
            <a:r>
              <a:rPr lang="en-US" b="1" dirty="0" smtClean="0"/>
              <a:t>Science-based:</a:t>
            </a:r>
            <a:r>
              <a:rPr lang="en-US" dirty="0" smtClean="0"/>
              <a:t> What’s the likelihood </a:t>
            </a:r>
            <a:r>
              <a:rPr lang="en-US" i="1" u="sng" dirty="0" smtClean="0"/>
              <a:t>Homeopathy works</a:t>
            </a:r>
            <a:r>
              <a:rPr lang="en-US" dirty="0" smtClean="0"/>
              <a:t>, given we know </a:t>
            </a:r>
            <a:r>
              <a:rPr lang="en-US" i="1" u="sng" dirty="0" smtClean="0"/>
              <a:t>it’s bullshit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r>
              <a:rPr lang="en-US" dirty="0" smtClean="0">
                <a:hlinkClick r:id="rId2"/>
              </a:rPr>
              <a:t>Science-Based Medicine blog</a:t>
            </a:r>
            <a:endParaRPr lang="en-US" dirty="0" smtClean="0"/>
          </a:p>
          <a:p>
            <a:r>
              <a:rPr lang="en-US" dirty="0" smtClean="0"/>
              <a:t>Jacob’s favorite podcast: </a:t>
            </a:r>
            <a:r>
              <a:rPr lang="en-US" dirty="0" smtClean="0">
                <a:hlinkClick r:id="rId3"/>
              </a:rPr>
              <a:t>Skeptic’s Guide to the Universe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63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567" y="2225842"/>
            <a:ext cx="5480433" cy="463215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Critical thinking – the stakes are high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825625"/>
            <a:ext cx="6962422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 smtClean="0"/>
              <a:t>Steve Jobs changed the world with tech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Diagnosed with pancreatic cancer in 2003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Sought “alternative treatment” for 9 months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Aggressive vegan diet, acupuncture, psychics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Died from pancreatic tumor complications in 2011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The world lost a great mind; </a:t>
            </a:r>
            <a:r>
              <a:rPr lang="en-US" sz="2400" b="1" u="sng" dirty="0" smtClean="0"/>
              <a:t>pseudoscience</a:t>
            </a:r>
            <a:r>
              <a:rPr lang="en-US" sz="2400" dirty="0" smtClean="0"/>
              <a:t> didn’t help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hlinkClick r:id="rId4"/>
              </a:rPr>
              <a:t>More reading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81860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Wrap-up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5577" y="1599847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u="sng" dirty="0" smtClean="0"/>
              <a:t>4 things you need to </a:t>
            </a:r>
            <a:r>
              <a:rPr lang="en-US" b="1" u="sng" dirty="0" smtClean="0"/>
              <a:t>rock the world</a:t>
            </a:r>
            <a:r>
              <a:rPr lang="en-US" u="sng" dirty="0" smtClean="0"/>
              <a:t> as a data scientist:</a:t>
            </a:r>
          </a:p>
          <a:p>
            <a:pPr lvl="1"/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Code</a:t>
            </a:r>
          </a:p>
          <a:p>
            <a:pPr lvl="1"/>
            <a:r>
              <a:rPr lang="en-US" dirty="0" smtClean="0"/>
              <a:t>Critical thinking</a:t>
            </a:r>
          </a:p>
          <a:p>
            <a:pPr lvl="1"/>
            <a:r>
              <a:rPr lang="en-US" dirty="0" smtClean="0"/>
              <a:t>Communicating with others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u="sng" dirty="0" smtClean="0"/>
              <a:t>Jacob’s opinionated list of </a:t>
            </a:r>
            <a:r>
              <a:rPr lang="en-US" i="1" u="sng" dirty="0" smtClean="0"/>
              <a:t>super-powers</a:t>
            </a:r>
            <a:r>
              <a:rPr lang="en-US" u="sng" dirty="0" smtClean="0"/>
              <a:t>:</a:t>
            </a:r>
          </a:p>
          <a:p>
            <a:pPr lvl="1"/>
            <a:r>
              <a:rPr lang="en-US" dirty="0" smtClean="0"/>
              <a:t>Thinking slowly</a:t>
            </a:r>
          </a:p>
          <a:p>
            <a:pPr lvl="1"/>
            <a:r>
              <a:rPr lang="en-US" dirty="0" smtClean="0"/>
              <a:t>Debugging</a:t>
            </a:r>
          </a:p>
          <a:p>
            <a:pPr marL="457200" lvl="1" indent="0">
              <a:buNone/>
            </a:pPr>
            <a:r>
              <a:rPr lang="en-US" sz="900" b="1" dirty="0" smtClean="0"/>
              <a:t>--------------------------------------------------------------------------------</a:t>
            </a:r>
          </a:p>
          <a:p>
            <a:pPr lvl="1"/>
            <a:r>
              <a:rPr lang="en-US" dirty="0" smtClean="0"/>
              <a:t>Regular Expressions</a:t>
            </a:r>
          </a:p>
          <a:p>
            <a:pPr lvl="1"/>
            <a:r>
              <a:rPr lang="en-US" dirty="0" smtClean="0"/>
              <a:t>Logical Indexing</a:t>
            </a:r>
          </a:p>
          <a:p>
            <a:pPr lvl="1"/>
            <a:r>
              <a:rPr lang="en-US" dirty="0" smtClean="0"/>
              <a:t>Visualization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2F9FB"/>
              </a:clrFrom>
              <a:clrTo>
                <a:srgbClr val="F2F9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889" y="2398888"/>
            <a:ext cx="4459111" cy="445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2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011" y="915017"/>
            <a:ext cx="11477978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Thank you for being awesome students &amp; humans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9849"/>
            <a:ext cx="12192000" cy="409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66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Ioannidis’ complaints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Claims most studies suffer from problems regarding:</a:t>
            </a:r>
          </a:p>
          <a:p>
            <a:r>
              <a:rPr lang="en-US" dirty="0" smtClean="0"/>
              <a:t>Sample size</a:t>
            </a:r>
          </a:p>
          <a:p>
            <a:r>
              <a:rPr lang="en-US" dirty="0" smtClean="0"/>
              <a:t>Size of the effect</a:t>
            </a:r>
          </a:p>
          <a:p>
            <a:r>
              <a:rPr lang="en-US" dirty="0" smtClean="0"/>
              <a:t>Confirmation bias</a:t>
            </a:r>
          </a:p>
          <a:p>
            <a:r>
              <a:rPr lang="en-US" dirty="0" smtClean="0"/>
              <a:t>Flexibility bias</a:t>
            </a:r>
          </a:p>
          <a:p>
            <a:r>
              <a:rPr lang="en-US" dirty="0" smtClean="0"/>
              <a:t>Conflicts of interest</a:t>
            </a:r>
          </a:p>
          <a:p>
            <a:r>
              <a:rPr lang="en-US" dirty="0" smtClean="0"/>
              <a:t>Scientific hotness/popularity</a:t>
            </a:r>
          </a:p>
          <a:p>
            <a:pPr marL="0" indent="0">
              <a:buNone/>
            </a:pPr>
            <a:r>
              <a:rPr lang="en-US" b="1" dirty="0" smtClean="0"/>
              <a:t>“What matters is the totality of the evidence”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764" y="2412999"/>
            <a:ext cx="4049889" cy="40498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63" r="16576"/>
          <a:stretch/>
        </p:blipFill>
        <p:spPr>
          <a:xfrm>
            <a:off x="7475838" y="2412999"/>
            <a:ext cx="1668162" cy="227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81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19" y="266618"/>
            <a:ext cx="6220693" cy="37057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136" y="2559755"/>
            <a:ext cx="9672277" cy="410068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29136" y="4848726"/>
            <a:ext cx="9672277" cy="18117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957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85749-3CF9-AF43-9AFA-8858834B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Science is about </a:t>
            </a:r>
            <a:r>
              <a:rPr lang="en-US" sz="4000" i="1" dirty="0" smtClean="0"/>
              <a:t>testing</a:t>
            </a:r>
            <a:r>
              <a:rPr lang="en-US" sz="4000" dirty="0" smtClean="0"/>
              <a:t> hypotheses, not </a:t>
            </a:r>
            <a:r>
              <a:rPr lang="en-US" sz="4000" i="1" dirty="0" smtClean="0"/>
              <a:t>proving</a:t>
            </a:r>
            <a:endParaRPr lang="en-US" sz="4000" i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97042" y="1564105"/>
            <a:ext cx="7074569" cy="5185611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Proof</a:t>
            </a:r>
          </a:p>
          <a:p>
            <a:pPr lvl="1"/>
            <a:r>
              <a:rPr lang="en-US" dirty="0" smtClean="0"/>
              <a:t>Just obliterate this word from your vocabulary</a:t>
            </a:r>
          </a:p>
          <a:p>
            <a:r>
              <a:rPr lang="en-US" dirty="0" smtClean="0"/>
              <a:t>Theory</a:t>
            </a:r>
          </a:p>
          <a:p>
            <a:pPr lvl="1"/>
            <a:r>
              <a:rPr lang="en-US" dirty="0" smtClean="0"/>
              <a:t>Supported by many tested hypotheses</a:t>
            </a:r>
          </a:p>
          <a:p>
            <a:pPr lvl="1"/>
            <a:r>
              <a:rPr lang="en-US" dirty="0" smtClean="0"/>
              <a:t>Is falsifiable</a:t>
            </a:r>
          </a:p>
          <a:p>
            <a:pPr lvl="1"/>
            <a:r>
              <a:rPr lang="en-US" dirty="0" smtClean="0"/>
              <a:t>“Climate change is just a theory”</a:t>
            </a:r>
          </a:p>
          <a:p>
            <a:r>
              <a:rPr lang="en-US" dirty="0" smtClean="0"/>
              <a:t>Hypothesis</a:t>
            </a:r>
          </a:p>
          <a:p>
            <a:pPr lvl="1"/>
            <a:r>
              <a:rPr lang="en-US" dirty="0" smtClean="0"/>
              <a:t>A baby theory</a:t>
            </a:r>
          </a:p>
          <a:p>
            <a:pPr lvl="1"/>
            <a:r>
              <a:rPr lang="en-US" dirty="0" smtClean="0"/>
              <a:t>Is falsifiable</a:t>
            </a:r>
          </a:p>
          <a:p>
            <a:pPr lvl="1"/>
            <a:r>
              <a:rPr lang="en-US" dirty="0" smtClean="0"/>
              <a:t>Evidence </a:t>
            </a:r>
            <a:r>
              <a:rPr lang="en-US" u="sng" dirty="0" smtClean="0"/>
              <a:t>supports a hypothesis </a:t>
            </a:r>
            <a:r>
              <a:rPr lang="en-US" dirty="0" smtClean="0"/>
              <a:t>and </a:t>
            </a:r>
            <a:r>
              <a:rPr lang="en-US" u="sng" dirty="0" smtClean="0"/>
              <a:t>rejects an alternative;</a:t>
            </a:r>
            <a:r>
              <a:rPr lang="en-US" dirty="0" smtClean="0"/>
              <a:t> evidence points in a direction</a:t>
            </a:r>
          </a:p>
          <a:p>
            <a:pPr lvl="1"/>
            <a:r>
              <a:rPr lang="en-US" dirty="0" smtClean="0"/>
              <a:t>“Climate change is caused by humans”</a:t>
            </a:r>
          </a:p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Facts, measurements, only become </a:t>
            </a:r>
            <a:r>
              <a:rPr lang="en-US" u="sng" dirty="0" smtClean="0"/>
              <a:t>evidence</a:t>
            </a:r>
            <a:r>
              <a:rPr lang="en-US" dirty="0" smtClean="0"/>
              <a:t> in context of a hypothesis and alternative hypotheses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Something is </a:t>
            </a:r>
            <a:r>
              <a:rPr lang="en-US" b="1" dirty="0" smtClean="0"/>
              <a:t>falsifiable</a:t>
            </a:r>
            <a:r>
              <a:rPr lang="en-US" dirty="0" smtClean="0"/>
              <a:t> </a:t>
            </a:r>
            <a:r>
              <a:rPr lang="en-US" i="1" dirty="0" smtClean="0"/>
              <a:t>only if </a:t>
            </a:r>
            <a:r>
              <a:rPr lang="en-US" dirty="0" smtClean="0"/>
              <a:t>it is </a:t>
            </a:r>
            <a:r>
              <a:rPr lang="en-US" b="1" dirty="0" smtClean="0"/>
              <a:t>quantifiable</a:t>
            </a:r>
            <a:endParaRPr lang="en-US" b="1" dirty="0"/>
          </a:p>
          <a:p>
            <a:pPr marL="0" indent="0">
              <a:buNone/>
            </a:pPr>
            <a:r>
              <a:rPr lang="en-US" dirty="0" smtClean="0">
                <a:hlinkClick r:id="rId3"/>
              </a:rPr>
              <a:t>One of Jacob’s favorite TED talks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32" y="2246700"/>
            <a:ext cx="4123118" cy="357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93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77" y="1257032"/>
            <a:ext cx="8517457" cy="499069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1F737-C768-7F40-B84E-032A87664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1892"/>
            <a:ext cx="9728200" cy="7482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Pyramid of Evidence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71160" y="6266263"/>
            <a:ext cx="700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Anecdotes, Daily Mail, </a:t>
            </a:r>
            <a:r>
              <a:rPr lang="en-US" dirty="0" err="1" smtClean="0"/>
              <a:t>TikTok</a:t>
            </a:r>
            <a:r>
              <a:rPr lang="en-US" dirty="0" smtClean="0"/>
              <a:t> videos etc. (hearsay, tabloids, social media)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62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Meta-analysis vs. Systematic reviews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74305" y="1870576"/>
            <a:ext cx="4551947" cy="4351338"/>
          </a:xfrm>
        </p:spPr>
        <p:txBody>
          <a:bodyPr/>
          <a:lstStyle/>
          <a:p>
            <a:r>
              <a:rPr lang="en-US" dirty="0" smtClean="0"/>
              <a:t>Purpose is to answer specific research question</a:t>
            </a:r>
          </a:p>
          <a:p>
            <a:r>
              <a:rPr lang="en-US" dirty="0" smtClean="0"/>
              <a:t>Meta-analysis is </a:t>
            </a:r>
            <a:r>
              <a:rPr lang="en-US" b="1" dirty="0" smtClean="0"/>
              <a:t>quantitative</a:t>
            </a:r>
            <a:r>
              <a:rPr lang="en-US" dirty="0" smtClean="0"/>
              <a:t>, statistical analysis of combined results from multiple studies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63" y="1690688"/>
            <a:ext cx="5918504" cy="482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Inclusion criteria, bias 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Literature search is conducted systematically, criteria determined </a:t>
            </a:r>
            <a:r>
              <a:rPr lang="en-US" i="1" dirty="0" smtClean="0"/>
              <a:t>before</a:t>
            </a:r>
            <a:r>
              <a:rPr lang="en-US" dirty="0" smtClean="0"/>
              <a:t> search</a:t>
            </a:r>
          </a:p>
          <a:p>
            <a:r>
              <a:rPr lang="en-US" dirty="0"/>
              <a:t>Criteria (See </a:t>
            </a:r>
            <a:r>
              <a:rPr lang="en-US" dirty="0">
                <a:hlinkClick r:id="rId3"/>
              </a:rPr>
              <a:t>Cochrane Handbook for Systematic Reviews</a:t>
            </a:r>
            <a:r>
              <a:rPr lang="en-US" dirty="0"/>
              <a:t>):</a:t>
            </a:r>
          </a:p>
          <a:p>
            <a:pPr lvl="1"/>
            <a:r>
              <a:rPr lang="en-US" dirty="0"/>
              <a:t>Type of studies (e.g. experimental, observational?)</a:t>
            </a:r>
          </a:p>
          <a:p>
            <a:pPr lvl="1"/>
            <a:r>
              <a:rPr lang="en-US" dirty="0"/>
              <a:t>Type of participants (e.g. how is the condition defined?)</a:t>
            </a:r>
          </a:p>
          <a:p>
            <a:pPr lvl="1"/>
            <a:r>
              <a:rPr lang="en-US" dirty="0"/>
              <a:t>Type of intervention (e.g. what are experimental and control conditions?)</a:t>
            </a:r>
          </a:p>
          <a:p>
            <a:pPr lvl="1"/>
            <a:r>
              <a:rPr lang="en-US" dirty="0"/>
              <a:t>Type of outcome (e.g. are outcomes discrete or continuous</a:t>
            </a:r>
            <a:r>
              <a:rPr lang="en-US" dirty="0" smtClean="0"/>
              <a:t>?)</a:t>
            </a:r>
          </a:p>
          <a:p>
            <a:r>
              <a:rPr lang="en-US" dirty="0" smtClean="0"/>
              <a:t>Bias: ‘Low’, ‘High’, ‘Some concerns’ (See </a:t>
            </a:r>
            <a:r>
              <a:rPr lang="en-US" dirty="0" smtClean="0">
                <a:hlinkClick r:id="rId4"/>
              </a:rPr>
              <a:t>Cochrane Handbook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Sampling bias, measurement bias, missing data, etc.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None of this is news, but know that there are formal methods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94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sizes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Correlation family, e.g. Pearson’s </a:t>
            </a:r>
            <a:r>
              <a:rPr lang="en-US" i="1" dirty="0" smtClean="0"/>
              <a:t>r</a:t>
            </a:r>
          </a:p>
          <a:p>
            <a:r>
              <a:rPr lang="en-US" dirty="0" smtClean="0"/>
              <a:t>Difference family, e.g. Cohen’s </a:t>
            </a:r>
            <a:r>
              <a:rPr lang="en-US" i="1" dirty="0" smtClean="0"/>
              <a:t>d</a:t>
            </a:r>
          </a:p>
          <a:p>
            <a:r>
              <a:rPr lang="en-US" dirty="0" smtClean="0"/>
              <a:t>Categorical family, e.g. odds ratios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423" y="2047523"/>
            <a:ext cx="4264377" cy="42643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089" y="3445081"/>
            <a:ext cx="4773618" cy="313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845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10627</TotalTime>
  <Words>1014</Words>
  <Application>Microsoft Office PowerPoint</Application>
  <PresentationFormat>Widescreen</PresentationFormat>
  <Paragraphs>158</Paragraphs>
  <Slides>23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Agenda</vt:lpstr>
      <vt:lpstr>Meta-Analysis </vt:lpstr>
      <vt:lpstr>Ioannidis’ complaints</vt:lpstr>
      <vt:lpstr>PowerPoint Presentation</vt:lpstr>
      <vt:lpstr>Science is about testing hypotheses, not proving</vt:lpstr>
      <vt:lpstr>PowerPoint Presentation</vt:lpstr>
      <vt:lpstr>Meta-analysis vs. Systematic reviews</vt:lpstr>
      <vt:lpstr>Inclusion criteria, bias assessment</vt:lpstr>
      <vt:lpstr>Effect sizes</vt:lpstr>
      <vt:lpstr>Effect sizes</vt:lpstr>
      <vt:lpstr>Power</vt:lpstr>
      <vt:lpstr>Homeopathy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did this get published?</vt:lpstr>
      <vt:lpstr>Evidence-based vs. Science-based thinking</vt:lpstr>
      <vt:lpstr>Critical thinking – the stakes are high</vt:lpstr>
      <vt:lpstr>Lab Wrap-up</vt:lpstr>
      <vt:lpstr>Thank you for being awesome students &amp; humans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Choices: img of R,python</dc:title>
  <dc:creator>Microsoft Office User</dc:creator>
  <cp:lastModifiedBy>jacob</cp:lastModifiedBy>
  <cp:revision>312</cp:revision>
  <dcterms:created xsi:type="dcterms:W3CDTF">2022-01-22T23:15:34Z</dcterms:created>
  <dcterms:modified xsi:type="dcterms:W3CDTF">2024-04-17T19:16:09Z</dcterms:modified>
</cp:coreProperties>
</file>